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7" r:id="rId5"/>
    <p:sldId id="268" r:id="rId6"/>
    <p:sldId id="260" r:id="rId7"/>
    <p:sldId id="271" r:id="rId8"/>
    <p:sldId id="269" r:id="rId9"/>
    <p:sldId id="272" r:id="rId10"/>
    <p:sldId id="274" r:id="rId11"/>
    <p:sldId id="261" r:id="rId12"/>
    <p:sldId id="262" r:id="rId13"/>
    <p:sldId id="263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SgRib7w6Czw5wPoy+bwDVJj//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53" y="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34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78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23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90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5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7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www.drom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72553" y="7576961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3782485" y="3193872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 extrusionOk="0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-232049" y="-2004785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 extrusionOk="0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 extrusionOk="0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206574" y="3713502"/>
            <a:ext cx="10345262" cy="119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ТАКИЕ РАЗНЫЕ КОНВЕРСИИ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(АМАЯМА АВТО)</a:t>
            </a:r>
            <a:endParaRPr lang="ru-RU" sz="4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r>
              <a:rPr lang="ru-RU" sz="40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программа </a:t>
            </a:r>
          </a:p>
          <a:p>
            <a:r>
              <a:rPr lang="ru-RU" sz="40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«Аналитик данных: базовые компетенции»</a:t>
            </a:r>
            <a:endParaRPr lang="en-US" sz="4000" u="none" strike="noStrike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40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r>
              <a:rPr lang="ru-RU" sz="2400" u="none" strike="noStrik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Выполнил: Морщинин Р.О.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0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lang="ru-RU" sz="40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" name="Google Shape;94;p1" descr="Изображение выглядит как текст, Шрифт, Графика, логотип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242" y="319841"/>
            <a:ext cx="2776069" cy="168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475801" y="1097510"/>
            <a:ext cx="4081957" cy="7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Конверсия на страницу с отзывами марки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CF7C-4962-4711-8EF6-ABD62EA35FE9}"/>
              </a:ext>
            </a:extLst>
          </p:cNvPr>
          <p:cNvSpPr txBox="1"/>
          <p:nvPr/>
        </p:nvSpPr>
        <p:spPr>
          <a:xfrm>
            <a:off x="8447314" y="7344229"/>
            <a:ext cx="435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D32A73-987D-47B8-9EBA-7F63226F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74" y="4439849"/>
            <a:ext cx="10558251" cy="583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D42036-0724-4D00-9AE6-E403F6FE0BC4}"/>
              </a:ext>
            </a:extLst>
          </p:cNvPr>
          <p:cNvSpPr txBox="1"/>
          <p:nvPr/>
        </p:nvSpPr>
        <p:spPr>
          <a:xfrm>
            <a:off x="724742" y="2743200"/>
            <a:ext cx="30925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   40.29</a:t>
            </a:r>
            <a:r>
              <a:rPr lang="ru-RU" sz="3600" dirty="0">
                <a:solidFill>
                  <a:schemeClr val="bg1"/>
                </a:solidFill>
              </a:rPr>
              <a:t>%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B    39.43</a:t>
            </a:r>
            <a:r>
              <a:rPr lang="ru-RU" sz="3600" dirty="0">
                <a:solidFill>
                  <a:schemeClr val="bg1"/>
                </a:solidFill>
              </a:rPr>
              <a:t>%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4D50DE9-B821-49A9-83C5-9CCA9874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" y="4510793"/>
            <a:ext cx="6973191" cy="56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9CCB05-F1C8-4DF4-8BCC-B87B23C4A4BF}"/>
              </a:ext>
            </a:extLst>
          </p:cNvPr>
          <p:cNvSpPr txBox="1"/>
          <p:nvPr/>
        </p:nvSpPr>
        <p:spPr>
          <a:xfrm>
            <a:off x="4163675" y="2331874"/>
            <a:ext cx="140371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Биноминальный односторонний тест с альтернативной </a:t>
            </a:r>
            <a:r>
              <a:rPr lang="ru-RU" sz="3600" dirty="0" err="1">
                <a:solidFill>
                  <a:schemeClr val="bg1"/>
                </a:solidFill>
              </a:rPr>
              <a:t>гиппотезой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A&gt;B</a:t>
            </a:r>
            <a:r>
              <a:rPr lang="ru-RU" sz="3600" dirty="0">
                <a:solidFill>
                  <a:schemeClr val="bg1"/>
                </a:solidFill>
              </a:rPr>
              <a:t>: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P-value: </a:t>
            </a:r>
            <a:r>
              <a:rPr lang="ru-RU" sz="3600" dirty="0">
                <a:solidFill>
                  <a:schemeClr val="bg1"/>
                </a:solidFill>
              </a:rPr>
              <a:t>0.0</a:t>
            </a:r>
            <a:r>
              <a:rPr lang="en-US" sz="3600" dirty="0">
                <a:solidFill>
                  <a:schemeClr val="bg1"/>
                </a:solidFill>
              </a:rPr>
              <a:t>823</a:t>
            </a:r>
            <a:r>
              <a:rPr lang="ru-RU" sz="3600" dirty="0">
                <a:solidFill>
                  <a:schemeClr val="bg1"/>
                </a:solidFill>
              </a:rPr>
              <a:t> , что выше типичного уровня значимости 0.0</a:t>
            </a:r>
            <a:r>
              <a:rPr lang="en-US" sz="3600" dirty="0">
                <a:solidFill>
                  <a:schemeClr val="bg1"/>
                </a:solidFill>
              </a:rPr>
              <a:t>5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2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6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6"/>
          <p:cNvGrpSpPr/>
          <p:nvPr/>
        </p:nvGrpSpPr>
        <p:grpSpPr>
          <a:xfrm>
            <a:off x="764108" y="1866153"/>
            <a:ext cx="13487399" cy="2785685"/>
            <a:chOff x="-352789" y="-2361520"/>
            <a:chExt cx="17983196" cy="3714247"/>
          </a:xfrm>
        </p:grpSpPr>
        <p:sp>
          <p:nvSpPr>
            <p:cNvPr id="173" name="Google Shape;173;p6"/>
            <p:cNvSpPr txBox="1"/>
            <p:nvPr/>
          </p:nvSpPr>
          <p:spPr>
            <a:xfrm>
              <a:off x="-352789" y="-2361520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Результаты и выводы</a:t>
              </a:r>
              <a:endParaRPr sz="4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305139" y="203695"/>
              <a:ext cx="17325268" cy="1149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В метриках конверсии и </a:t>
              </a:r>
              <a:r>
                <a:rPr lang="ru-RU" sz="28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ретеншена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по </a:t>
              </a:r>
              <a:r>
                <a:rPr lang="ru-RU" sz="28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результам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эксперимента не было выявлено статистически значимых различий</a:t>
              </a:r>
              <a:endParaRPr dirty="0"/>
            </a:p>
          </p:txBody>
        </p:sp>
      </p:grpSp>
      <p:sp>
        <p:nvSpPr>
          <p:cNvPr id="175" name="Google Shape;175;p6"/>
          <p:cNvSpPr/>
          <p:nvPr/>
        </p:nvSpPr>
        <p:spPr>
          <a:xfrm>
            <a:off x="764108" y="381634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39563" y="476299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64898" y="6071956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4;p6">
            <a:extLst>
              <a:ext uri="{FF2B5EF4-FFF2-40B4-BE49-F238E27FC236}">
                <a16:creationId xmlns:a16="http://schemas.microsoft.com/office/drawing/2014/main" id="{D8037401-110E-4F40-8FC9-134B9D1218DB}"/>
              </a:ext>
            </a:extLst>
          </p:cNvPr>
          <p:cNvSpPr txBox="1"/>
          <p:nvPr/>
        </p:nvSpPr>
        <p:spPr>
          <a:xfrm>
            <a:off x="1294017" y="4669761"/>
            <a:ext cx="1299395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В группе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B </a:t>
            </a: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увеличилась посещаемость страницы с отзывами, изменение статистически значимое, при этом основное влияние на этот показатель оказали пользователи с аномально высоким числом посещений</a:t>
            </a:r>
            <a:endParaRPr dirty="0"/>
          </a:p>
        </p:txBody>
      </p:sp>
      <p:sp>
        <p:nvSpPr>
          <p:cNvPr id="14" name="Google Shape;174;p6">
            <a:extLst>
              <a:ext uri="{FF2B5EF4-FFF2-40B4-BE49-F238E27FC236}">
                <a16:creationId xmlns:a16="http://schemas.microsoft.com/office/drawing/2014/main" id="{193B9E3B-75A2-4F90-B822-BCC95E3AB76A}"/>
              </a:ext>
            </a:extLst>
          </p:cNvPr>
          <p:cNvSpPr txBox="1"/>
          <p:nvPr/>
        </p:nvSpPr>
        <p:spPr>
          <a:xfrm>
            <a:off x="1294017" y="5962423"/>
            <a:ext cx="1299395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Вердикт: версию сайта не принимать, провести более глубокий анализ выбросов, возможно продлить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AB </a:t>
            </a:r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тест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287" t="-87066" r="-2855" b="-955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1028700" y="1071562"/>
            <a:ext cx="9029700" cy="5620109"/>
            <a:chOff x="0" y="57149"/>
            <a:chExt cx="12039600" cy="7493480"/>
          </a:xfrm>
        </p:grpSpPr>
        <p:sp>
          <p:nvSpPr>
            <p:cNvPr id="186" name="Google Shape;186;p7"/>
            <p:cNvSpPr txBox="1"/>
            <p:nvPr/>
          </p:nvSpPr>
          <p:spPr>
            <a:xfrm>
              <a:off x="0" y="57149"/>
              <a:ext cx="12039600" cy="393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u="none" strike="noStrike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Взаимосвязь проектной задачи и модулей программы</a:t>
              </a:r>
              <a:endParaRPr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" name="Google Shape;187;p7"/>
            <p:cNvSpPr txBox="1"/>
            <p:nvPr/>
          </p:nvSpPr>
          <p:spPr>
            <a:xfrm>
              <a:off x="406400" y="3529015"/>
              <a:ext cx="9365843" cy="4021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 работе использовались знания из второго модуля программы – 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основы программирования</a:t>
              </a: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Python </a:t>
              </a:r>
              <a: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и библиотеки анализа данных</a:t>
              </a: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93" name="Google Shape;193;p7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8"/>
          <p:cNvGrpSpPr/>
          <p:nvPr/>
        </p:nvGrpSpPr>
        <p:grpSpPr>
          <a:xfrm>
            <a:off x="3386978" y="3664138"/>
            <a:ext cx="11514044" cy="2056487"/>
            <a:chOff x="0" y="55066"/>
            <a:chExt cx="15352059" cy="2741984"/>
          </a:xfrm>
        </p:grpSpPr>
        <p:sp>
          <p:nvSpPr>
            <p:cNvPr id="200" name="Google Shape;200;p8"/>
            <p:cNvSpPr txBox="1"/>
            <p:nvPr/>
          </p:nvSpPr>
          <p:spPr>
            <a:xfrm>
              <a:off x="0" y="55066"/>
              <a:ext cx="15352059" cy="1805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Спасибо за внимание!</a:t>
              </a:r>
              <a:endParaRPr dirty="0"/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1142985" y="2050435"/>
              <a:ext cx="1306608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99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Готов ответить на ваши вопросы</a:t>
              </a:r>
              <a:endParaRPr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" name="Google Shape;202;p8"/>
          <p:cNvSpPr/>
          <p:nvPr/>
        </p:nvSpPr>
        <p:spPr>
          <a:xfrm>
            <a:off x="-611019" y="750694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2"/>
                </a:lnTo>
                <a:lnTo>
                  <a:pt x="0" y="5560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626185" y="7625725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8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Изображение выглядит как текст, Шрифт, Графика, логотип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242" y="319841"/>
            <a:ext cx="2776069" cy="168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3"/>
          <p:cNvGrpSpPr/>
          <p:nvPr/>
        </p:nvGrpSpPr>
        <p:grpSpPr>
          <a:xfrm>
            <a:off x="764108" y="1116661"/>
            <a:ext cx="11275491" cy="8580062"/>
            <a:chOff x="-352789" y="-3360843"/>
            <a:chExt cx="15033986" cy="11440087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-352789" y="-3360843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u="none" strike="noStrike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Краткое описание проекта и его целей</a:t>
              </a:r>
              <a:endParaRPr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-352789" y="-1933757"/>
              <a:ext cx="11563321" cy="10013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3200" b="1" dirty="0">
                  <a:solidFill>
                    <a:schemeClr val="bg1"/>
                  </a:solidFill>
                </a:rPr>
                <a:t>Описание эксперимента:</a:t>
              </a:r>
              <a:r>
                <a:rPr lang="ru-RU" sz="3200" dirty="0">
                  <a:solidFill>
                    <a:schemeClr val="bg1"/>
                  </a:solidFill>
                </a:rPr>
                <a:t> Коллеги запустили эксперимент с целью улучшить: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ru-RU" sz="3200" dirty="0">
                  <a:solidFill>
                    <a:schemeClr val="bg1"/>
                  </a:solidFill>
                </a:rPr>
                <a:t>Посещаемость раздела с отзывами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ru-RU" sz="3200" dirty="0" err="1">
                  <a:solidFill>
                    <a:schemeClr val="bg1"/>
                  </a:solidFill>
                </a:rPr>
                <a:t>Ретеншн</a:t>
              </a:r>
              <a:r>
                <a:rPr lang="ru-RU" sz="3200" dirty="0">
                  <a:solidFill>
                    <a:schemeClr val="bg1"/>
                  </a:solidFill>
                </a:rPr>
                <a:t> 2-го дня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ru-RU" sz="3200" dirty="0">
                  <a:solidFill>
                    <a:schemeClr val="bg1"/>
                  </a:solidFill>
                </a:rPr>
                <a:t>Конверсию с главной страницы отзывов на выбор отзывов по марке</a:t>
              </a:r>
            </a:p>
            <a:p>
              <a:r>
                <a:rPr lang="ru-RU" sz="3200" dirty="0">
                  <a:solidFill>
                    <a:schemeClr val="bg1"/>
                  </a:solidFill>
                </a:rPr>
                <a:t>Эксперимент проводился с 11 по 17 марта. </a:t>
              </a:r>
            </a:p>
            <a:p>
              <a:endParaRPr lang="ru-RU" sz="3200" dirty="0">
                <a:solidFill>
                  <a:schemeClr val="bg1"/>
                </a:solidFill>
              </a:endParaRPr>
            </a:p>
            <a:p>
              <a:r>
                <a:rPr lang="ru-RU" sz="3200" dirty="0">
                  <a:solidFill>
                    <a:schemeClr val="bg1"/>
                  </a:solidFill>
                </a:rPr>
                <a:t>Пользователи были разделены на группы: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ru-RU" sz="3200" dirty="0">
                  <a:solidFill>
                    <a:schemeClr val="bg1"/>
                  </a:solidFill>
                </a:rPr>
                <a:t>Четные </a:t>
              </a:r>
              <a:r>
                <a:rPr lang="ru-RU" sz="3200" dirty="0" err="1">
                  <a:solidFill>
                    <a:schemeClr val="bg1"/>
                  </a:solidFill>
                </a:rPr>
                <a:t>id</a:t>
              </a:r>
              <a:r>
                <a:rPr lang="ru-RU" sz="3200" dirty="0">
                  <a:solidFill>
                    <a:schemeClr val="bg1"/>
                  </a:solidFill>
                </a:rPr>
                <a:t>: видели старую версию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ru-RU" sz="3200" dirty="0">
                  <a:solidFill>
                    <a:schemeClr val="bg1"/>
                  </a:solidFill>
                </a:rPr>
                <a:t>Нечетные </a:t>
              </a:r>
              <a:r>
                <a:rPr lang="ru-RU" sz="3200" dirty="0" err="1">
                  <a:solidFill>
                    <a:schemeClr val="bg1"/>
                  </a:solidFill>
                </a:rPr>
                <a:t>id</a:t>
              </a:r>
              <a:r>
                <a:rPr lang="ru-RU" sz="3200" dirty="0">
                  <a:solidFill>
                    <a:schemeClr val="bg1"/>
                  </a:solidFill>
                </a:rPr>
                <a:t>: видели измененную версию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ru-RU" sz="3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ru-RU" sz="4000" dirty="0">
                  <a:solidFill>
                    <a:schemeClr val="bg1"/>
                  </a:solidFill>
                  <a:latin typeface="Figtree"/>
                </a:rPr>
                <a:t>Цель</a:t>
              </a:r>
              <a:r>
                <a:rPr lang="ru-RU" sz="4000" b="0" i="0" dirty="0">
                  <a:solidFill>
                    <a:schemeClr val="bg1"/>
                  </a:solidFill>
                  <a:effectLst/>
                  <a:latin typeface="Figtree"/>
                </a:rPr>
                <a:t> — оценить разошелся ли А/Б-тест?</a:t>
              </a:r>
              <a:br>
                <a:rPr lang="ru-RU" sz="24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10277415" y="3919481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3"/>
          <p:cNvGrpSpPr/>
          <p:nvPr/>
        </p:nvGrpSpPr>
        <p:grpSpPr>
          <a:xfrm>
            <a:off x="10277415" y="3848100"/>
            <a:ext cx="6507685" cy="2326079"/>
            <a:chOff x="0" y="228005"/>
            <a:chExt cx="8676912" cy="3101439"/>
          </a:xfrm>
        </p:grpSpPr>
        <p:sp>
          <p:nvSpPr>
            <p:cNvPr id="127" name="Google Shape;127;p3"/>
            <p:cNvSpPr txBox="1"/>
            <p:nvPr/>
          </p:nvSpPr>
          <p:spPr>
            <a:xfrm>
              <a:off x="1495122" y="228005"/>
              <a:ext cx="7181790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Подготовка логов к анализу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1495122" y="1022857"/>
              <a:ext cx="7181790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Подсчет наблюдаемых метрик</a:t>
              </a: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1495121" y="2049093"/>
              <a:ext cx="7181790" cy="128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Анализ статистической </a:t>
              </a:r>
              <a:r>
                <a:rPr lang="ru-RU" sz="24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занчимости</a:t>
              </a:r>
              <a:r>
                <a:rPr lang="ru-RU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результатов</a:t>
              </a:r>
            </a:p>
          </p:txBody>
        </p:sp>
        <p:cxnSp>
          <p:nvCxnSpPr>
            <p:cNvPr id="130" name="Google Shape;130;p3"/>
            <p:cNvCxnSpPr/>
            <p:nvPr/>
          </p:nvCxnSpPr>
          <p:spPr>
            <a:xfrm>
              <a:off x="0" y="1018504"/>
              <a:ext cx="8676911" cy="0"/>
            </a:xfrm>
            <a:prstGeom prst="straightConnector1">
              <a:avLst/>
            </a:pr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0" y="1955205"/>
              <a:ext cx="8676911" cy="0"/>
            </a:xfrm>
            <a:prstGeom prst="straightConnector1">
              <a:avLst/>
            </a:pr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3"/>
          <p:cNvSpPr/>
          <p:nvPr/>
        </p:nvSpPr>
        <p:spPr>
          <a:xfrm>
            <a:off x="10277415" y="458815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800"/>
                </a:lnTo>
                <a:lnTo>
                  <a:pt x="0" y="26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10277415" y="5283498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7CC99A-9ED9-4D45-B69C-C773CFD7EBAB}"/>
              </a:ext>
            </a:extLst>
          </p:cNvPr>
          <p:cNvSpPr txBox="1"/>
          <p:nvPr/>
        </p:nvSpPr>
        <p:spPr>
          <a:xfrm>
            <a:off x="10195973" y="2894346"/>
            <a:ext cx="22640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Figtree"/>
              </a:rPr>
              <a:t>Задачи </a:t>
            </a:r>
            <a:endParaRPr lang="ru-RU" sz="4400" b="1" dirty="0"/>
          </a:p>
        </p:txBody>
      </p:sp>
      <p:sp>
        <p:nvSpPr>
          <p:cNvPr id="17" name="Google Shape;129;p3">
            <a:extLst>
              <a:ext uri="{FF2B5EF4-FFF2-40B4-BE49-F238E27FC236}">
                <a16:creationId xmlns:a16="http://schemas.microsoft.com/office/drawing/2014/main" id="{F900B602-7E33-4194-AE6D-36CFA5D2561D}"/>
              </a:ext>
            </a:extLst>
          </p:cNvPr>
          <p:cNvSpPr txBox="1"/>
          <p:nvPr/>
        </p:nvSpPr>
        <p:spPr>
          <a:xfrm>
            <a:off x="11398756" y="6244594"/>
            <a:ext cx="5386343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Подготовка отчета для менеджера продукта</a:t>
            </a:r>
          </a:p>
        </p:txBody>
      </p:sp>
      <p:sp>
        <p:nvSpPr>
          <p:cNvPr id="18" name="Google Shape;133;p3">
            <a:extLst>
              <a:ext uri="{FF2B5EF4-FFF2-40B4-BE49-F238E27FC236}">
                <a16:creationId xmlns:a16="http://schemas.microsoft.com/office/drawing/2014/main" id="{4CF8BA40-BC9D-441C-B029-624EA6200423}"/>
              </a:ext>
            </a:extLst>
          </p:cNvPr>
          <p:cNvSpPr/>
          <p:nvPr/>
        </p:nvSpPr>
        <p:spPr>
          <a:xfrm>
            <a:off x="10277414" y="6308943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31;p3">
            <a:extLst>
              <a:ext uri="{FF2B5EF4-FFF2-40B4-BE49-F238E27FC236}">
                <a16:creationId xmlns:a16="http://schemas.microsoft.com/office/drawing/2014/main" id="{8D4BDDD2-1F4C-475D-9AB9-77FE4AE99227}"/>
              </a:ext>
            </a:extLst>
          </p:cNvPr>
          <p:cNvCxnSpPr/>
          <p:nvPr/>
        </p:nvCxnSpPr>
        <p:spPr>
          <a:xfrm>
            <a:off x="10277415" y="6192639"/>
            <a:ext cx="6507684" cy="0"/>
          </a:xfrm>
          <a:prstGeom prst="straightConnector1">
            <a:avLst/>
          </a:pr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-1600200" y="13335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4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4"/>
          <p:cNvGrpSpPr/>
          <p:nvPr/>
        </p:nvGrpSpPr>
        <p:grpSpPr>
          <a:xfrm>
            <a:off x="764109" y="1140438"/>
            <a:ext cx="11275491" cy="7331818"/>
            <a:chOff x="-352789" y="-2361520"/>
            <a:chExt cx="15033986" cy="9775761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-352789" y="-2361520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Анализ проблемы</a:t>
              </a:r>
              <a:endParaRPr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307898" y="-1375861"/>
              <a:ext cx="13713188" cy="8790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Описание проблемы: Проект направлен на определение версии сайта с лучшими показателями взаимодействия пользователей с разделом отзывов.</a:t>
              </a:r>
              <a:endParaRPr lang="en-US"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Менеджер продукта считает, что если он сумел изменить хоть одну метрику из описанных выше — то эксперимент считается успешным.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800" u="none" strike="noStrik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 и инструменты: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Pandas</a:t>
              </a: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для обработки и анализа данных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Matplotlib</a:t>
              </a: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Seaborn</a:t>
              </a: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для визуализации данных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Scipy</a:t>
              </a: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и </a:t>
              </a:r>
              <a:r>
                <a:rPr lang="ru-RU" sz="2800" u="none" strike="noStrike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Statsmodels</a:t>
              </a:r>
              <a:r>
                <a:rPr lang="ru-RU" sz="2800" u="none" strike="noStrik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для проведения статистических тестов</a:t>
              </a: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ru-RU" sz="2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764109" y="253908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764109" y="556600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46;p4">
            <a:extLst>
              <a:ext uri="{FF2B5EF4-FFF2-40B4-BE49-F238E27FC236}">
                <a16:creationId xmlns:a16="http://schemas.microsoft.com/office/drawing/2014/main" id="{B18EBBD3-564B-42EA-9503-EA9755A0019D}"/>
              </a:ext>
            </a:extLst>
          </p:cNvPr>
          <p:cNvSpPr/>
          <p:nvPr/>
        </p:nvSpPr>
        <p:spPr>
          <a:xfrm>
            <a:off x="764109" y="430018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 extrusionOk="0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-1600200" y="13335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7521716" y="-2319760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4664451" y="7816436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4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4"/>
          <p:cNvGrpSpPr/>
          <p:nvPr/>
        </p:nvGrpSpPr>
        <p:grpSpPr>
          <a:xfrm>
            <a:off x="764109" y="1140438"/>
            <a:ext cx="13256691" cy="8006124"/>
            <a:chOff x="-352789" y="-2361520"/>
            <a:chExt cx="15033986" cy="10674836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-352789" y="-2361520"/>
              <a:ext cx="15033986" cy="295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Описание </a:t>
              </a:r>
              <a:r>
                <a:rPr lang="ru-RU" sz="4800" dirty="0" err="1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датасета</a:t>
              </a:r>
              <a:endParaRPr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ru-RU" sz="48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endParaRPr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-352789" y="-1396012"/>
              <a:ext cx="13713188" cy="9709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Датасет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содержит данные о посещениях страниц с отзывами на сайте за определенный период. 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dt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Дата посещения (формат YYYY-MM-DD).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tme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Полное время посещения (формат YYYY-MM-DD HH:MM).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host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Хост сайта, который был посещен (например, 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  <a:hlinkClick r:id="rId7"/>
                </a:rPr>
                <a:t>www.drom.ru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uri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URI страницы, которая была посещена (например, /</a:t>
              </a: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reviews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mazda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uuid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Уникальный идентификатор пользователя (строка).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http_referer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URL предыдущей страницы, с которой пользователь перешел (может быть пустым).</a:t>
              </a:r>
            </a:p>
            <a:p>
              <a:pPr marL="457200" marR="0" lvl="0" indent="-457200" algn="l" rtl="0">
                <a:lnSpc>
                  <a:spcPct val="12996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ru-RU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group</a:t>
              </a:r>
              <a:r>
                <a:rPr lang="ru-RU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: Группа теста (A или B), определенная на основе последней цифры идентификатора пользователя (четная для группы A, нечетная для группы B).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A0D615-532E-4BAF-92B1-5CFF2CA3D383}"/>
              </a:ext>
            </a:extLst>
          </p:cNvPr>
          <p:cNvSpPr txBox="1"/>
          <p:nvPr/>
        </p:nvSpPr>
        <p:spPr>
          <a:xfrm>
            <a:off x="12581289" y="7363254"/>
            <a:ext cx="5706711" cy="181588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ru-RU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Количество пользователей в группе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    40239</a:t>
            </a:r>
          </a:p>
          <a:p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    39829</a:t>
            </a:r>
            <a:endParaRPr lang="ru-RU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46048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Общая посещаемость раздела отзывов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C77476F-D977-4DDA-8C60-8F71956D225B}"/>
              </a:ext>
            </a:extLst>
          </p:cNvPr>
          <p:cNvGraphicFramePr>
            <a:graphicFrameLocks noGrp="1"/>
          </p:cNvGraphicFramePr>
          <p:nvPr/>
        </p:nvGraphicFramePr>
        <p:xfrm>
          <a:off x="6407148" y="6691087"/>
          <a:ext cx="11772898" cy="1470169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847712">
                  <a:extLst>
                    <a:ext uri="{9D8B030D-6E8A-4147-A177-3AD203B41FA5}">
                      <a16:colId xmlns:a16="http://schemas.microsoft.com/office/drawing/2014/main" val="351599457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3869622958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3268893441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3803458992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2038726327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3960454046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3519287025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780851266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16603600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1741154654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424638705"/>
                    </a:ext>
                  </a:extLst>
                </a:gridCol>
                <a:gridCol w="847712">
                  <a:extLst>
                    <a:ext uri="{9D8B030D-6E8A-4147-A177-3AD203B41FA5}">
                      <a16:colId xmlns:a16="http://schemas.microsoft.com/office/drawing/2014/main" val="1299178415"/>
                    </a:ext>
                  </a:extLst>
                </a:gridCol>
                <a:gridCol w="800177">
                  <a:extLst>
                    <a:ext uri="{9D8B030D-6E8A-4147-A177-3AD203B41FA5}">
                      <a16:colId xmlns:a16="http://schemas.microsoft.com/office/drawing/2014/main" val="3521403633"/>
                    </a:ext>
                  </a:extLst>
                </a:gridCol>
                <a:gridCol w="800177">
                  <a:extLst>
                    <a:ext uri="{9D8B030D-6E8A-4147-A177-3AD203B41FA5}">
                      <a16:colId xmlns:a16="http://schemas.microsoft.com/office/drawing/2014/main" val="3008283490"/>
                    </a:ext>
                  </a:extLst>
                </a:gridCol>
              </a:tblGrid>
              <a:tr h="4338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b="1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b="1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b="1" dirty="0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1" dirty="0">
                          <a:effectLst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1" dirty="0">
                          <a:effectLst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1">
                          <a:effectLst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1" dirty="0">
                          <a:effectLst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</a:rPr>
                        <a:t>99.6</a:t>
                      </a:r>
                      <a:r>
                        <a:rPr lang="ru-RU" sz="1400" b="1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160960"/>
                  </a:ext>
                </a:extLst>
              </a:tr>
              <a:tr h="38584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40239.0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1.638932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2.881048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11.62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dirty="0">
                          <a:effectLst/>
                        </a:rPr>
                        <a:t>18.0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293.0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005121"/>
                  </a:ext>
                </a:extLst>
              </a:tr>
              <a:tr h="38584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39829.0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1.683120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3.896199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>
                          <a:effectLst/>
                        </a:rPr>
                        <a:t>11.00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dirty="0">
                          <a:effectLst/>
                        </a:rPr>
                        <a:t>19.0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319.0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063629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7686E58-1B24-4404-8EB6-C8E84414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103208"/>
            <a:ext cx="11772899" cy="458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9C176A-89B2-415E-91A0-25925C21A607}"/>
              </a:ext>
            </a:extLst>
          </p:cNvPr>
          <p:cNvSpPr txBox="1"/>
          <p:nvPr/>
        </p:nvSpPr>
        <p:spPr>
          <a:xfrm>
            <a:off x="318407" y="2425487"/>
            <a:ext cx="555987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Данные показывают, что распределение посещений имеет длинный хвост, что указывает на наличие множества пользователей с небольшим количеством посещений и меньшего числа пользователей с большим и очень большим количеством посещений.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 связи с этим было принято решение рассмотреть помимо изначального распределения выборку пользователей до 20 посещений(99.6%+)</a:t>
            </a:r>
          </a:p>
        </p:txBody>
      </p:sp>
    </p:spTree>
    <p:extLst>
      <p:ext uri="{BB962C8B-B14F-4D97-AF65-F5344CB8AC3E}">
        <p14:creationId xmlns:p14="http://schemas.microsoft.com/office/powerpoint/2010/main" val="421859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Общая посещаемость раздела отзывов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6F052-00C7-4BB0-B2F2-2762726A4D4C}"/>
              </a:ext>
            </a:extLst>
          </p:cNvPr>
          <p:cNvSpPr txBox="1"/>
          <p:nvPr/>
        </p:nvSpPr>
        <p:spPr>
          <a:xfrm>
            <a:off x="372224" y="2140965"/>
            <a:ext cx="753385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  <a:buFont typeface="+mj-lt"/>
              <a:buAutoNum type="arabicPeriod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Вся выборка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t-статистика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-1.8231848443841439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Одностороннее p-значение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0.034139734172496695</a:t>
            </a:r>
          </a:p>
          <a:p>
            <a:pPr algn="l">
              <a:buClr>
                <a:schemeClr val="bg1"/>
              </a:buClr>
              <a:buFont typeface="+mj-lt"/>
              <a:buAutoNum type="arabicPeriod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Выборка, ограниченная до 99.6..% (не более 20 посещений сайта)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t-статистика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0.899860303815776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Одностороннее p-значение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0.8159013435247351</a:t>
            </a:r>
          </a:p>
          <a:p>
            <a:pPr algn="l"/>
            <a:endParaRPr lang="ru-RU" sz="20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Выводы</a:t>
            </a:r>
          </a:p>
          <a:p>
            <a:pPr lvl="1">
              <a:buClr>
                <a:schemeClr val="bg1"/>
              </a:buClr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Вся выборка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t-статистика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 отрицательная, что соответствует гипотезе (</a:t>
            </a:r>
            <a:r>
              <a:rPr lang="en-US" sz="2000" dirty="0">
                <a:solidFill>
                  <a:schemeClr val="bg1"/>
                </a:solidFill>
                <a:latin typeface="Helvetica Neue"/>
              </a:rPr>
              <a:t>A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&lt;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 Neue"/>
              </a:rPr>
              <a:t>B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).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Одностороннее p-значение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0.0341, что меньше типичного уровня значимости 0.05. </a:t>
            </a:r>
            <a:endParaRPr lang="ru-RU" sz="2000" dirty="0">
              <a:solidFill>
                <a:schemeClr val="bg1"/>
              </a:solidFill>
              <a:latin typeface="Helvetica Neue"/>
            </a:endParaRPr>
          </a:p>
          <a:p>
            <a:pPr>
              <a:buClr>
                <a:schemeClr val="bg1"/>
              </a:buClr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Ограниченная выборка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t-статистика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 положительная, что не соответствует гипотезе ( </a:t>
            </a:r>
            <a:r>
              <a:rPr lang="en-US" sz="2000" dirty="0">
                <a:solidFill>
                  <a:schemeClr val="bg1"/>
                </a:solidFill>
                <a:latin typeface="Helvetica Neue"/>
              </a:rPr>
              <a:t>A&lt;B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).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Одностороннее p-значение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 0.8159, что значительно больше 0.05. 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chemeClr val="bg1"/>
                </a:solidFill>
                <a:effectLst/>
                <a:latin typeface="Helvetica Neue"/>
              </a:rPr>
              <a:t>Анализ выбросов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:</a:t>
            </a:r>
          </a:p>
          <a:p>
            <a:pPr marL="800100" lvl="1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  <a:latin typeface="Helvetica Neue"/>
              </a:rPr>
              <a:t>Выборка, ограниченная до 99.6..%, показала совершенно другой результат по сравнению с полной выборкой. Это указывает на то, что выбросы могут существенно влиять на результаты анализа.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CF7C-4962-4711-8EF6-ABD62EA35FE9}"/>
              </a:ext>
            </a:extLst>
          </p:cNvPr>
          <p:cNvSpPr txBox="1"/>
          <p:nvPr/>
        </p:nvSpPr>
        <p:spPr>
          <a:xfrm>
            <a:off x="8447314" y="7344229"/>
            <a:ext cx="435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1BC6609-6552-475C-8DDA-74137C9E6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78" y="1897023"/>
            <a:ext cx="5143970" cy="74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0ED51AA-5404-4596-9707-60EE2D057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306" y="1897023"/>
            <a:ext cx="4987670" cy="74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5DFD4-06A2-4EAE-AC84-37779D65580F}"/>
              </a:ext>
            </a:extLst>
          </p:cNvPr>
          <p:cNvSpPr txBox="1"/>
          <p:nvPr/>
        </p:nvSpPr>
        <p:spPr>
          <a:xfrm>
            <a:off x="8641846" y="9441305"/>
            <a:ext cx="939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Ограниченная выборка	               Изначальное распределение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Общая посещаемость раздела отзывов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CF7C-4962-4711-8EF6-ABD62EA35FE9}"/>
              </a:ext>
            </a:extLst>
          </p:cNvPr>
          <p:cNvSpPr txBox="1"/>
          <p:nvPr/>
        </p:nvSpPr>
        <p:spPr>
          <a:xfrm>
            <a:off x="8447314" y="7344229"/>
            <a:ext cx="435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5DFD4-06A2-4EAE-AC84-37779D65580F}"/>
              </a:ext>
            </a:extLst>
          </p:cNvPr>
          <p:cNvSpPr txBox="1"/>
          <p:nvPr/>
        </p:nvSpPr>
        <p:spPr>
          <a:xfrm>
            <a:off x="3130373" y="9455476"/>
            <a:ext cx="1495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Ограниченная выборка	               </a:t>
            </a:r>
            <a:r>
              <a:rPr lang="en-US" sz="2400" dirty="0">
                <a:solidFill>
                  <a:schemeClr val="bg1"/>
                </a:solidFill>
              </a:rPr>
              <a:t>				</a:t>
            </a:r>
            <a:r>
              <a:rPr lang="ru-RU" sz="2400" dirty="0">
                <a:solidFill>
                  <a:schemeClr val="bg1"/>
                </a:solidFill>
              </a:rPr>
              <a:t>Изначальное распределение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648A18-A92F-4BDB-9E66-D69E67B2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7" y="2001324"/>
            <a:ext cx="8315551" cy="71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4CAEA9-57A5-4FA4-9163-0139B0BF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34" y="2001324"/>
            <a:ext cx="8442184" cy="71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2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Общая посещаемость раздела отзывов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6F052-00C7-4BB0-B2F2-2762726A4D4C}"/>
              </a:ext>
            </a:extLst>
          </p:cNvPr>
          <p:cNvSpPr txBox="1"/>
          <p:nvPr/>
        </p:nvSpPr>
        <p:spPr>
          <a:xfrm>
            <a:off x="372224" y="2140965"/>
            <a:ext cx="75338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bg1"/>
              </a:buClr>
            </a:pPr>
            <a:r>
              <a:rPr lang="ru-RU" sz="3600" b="1" dirty="0">
                <a:solidFill>
                  <a:schemeClr val="bg1"/>
                </a:solidFill>
                <a:latin typeface="Helvetica Neue"/>
              </a:rPr>
              <a:t>Анализ выбросов</a:t>
            </a:r>
          </a:p>
          <a:p>
            <a:pPr algn="l">
              <a:buClr>
                <a:schemeClr val="bg1"/>
              </a:buClr>
            </a:pPr>
            <a:endParaRPr lang="ru-RU" sz="20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CF7C-4962-4711-8EF6-ABD62EA35FE9}"/>
              </a:ext>
            </a:extLst>
          </p:cNvPr>
          <p:cNvSpPr txBox="1"/>
          <p:nvPr/>
        </p:nvSpPr>
        <p:spPr>
          <a:xfrm>
            <a:off x="8447314" y="7344229"/>
            <a:ext cx="435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AAB69-B78C-45A9-A6C9-2DE965DBF183}"/>
              </a:ext>
            </a:extLst>
          </p:cNvPr>
          <p:cNvSpPr txBox="1"/>
          <p:nvPr/>
        </p:nvSpPr>
        <p:spPr>
          <a:xfrm>
            <a:off x="372222" y="2806112"/>
            <a:ext cx="27297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Число посещений: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count    254.000000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mean      39.468504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std       37.030019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min       21.000000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25%       23.000000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50%       28.000000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75%       41.000000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max      319.000000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D68CE7FD-EFF3-41B6-87B2-3B4EAEB1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04" y="1951535"/>
            <a:ext cx="6579619" cy="52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096BB6-5C77-4E57-9253-28803F8AA0C9}"/>
              </a:ext>
            </a:extLst>
          </p:cNvPr>
          <p:cNvSpPr txBox="1"/>
          <p:nvPr/>
        </p:nvSpPr>
        <p:spPr>
          <a:xfrm>
            <a:off x="155935" y="6253209"/>
            <a:ext cx="5214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Для тех, у кого 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&lt;=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1 Uri &amp; </a:t>
            </a:r>
            <a:r>
              <a:rPr lang="en-US" sz="2000" b="1" dirty="0" err="1">
                <a:solidFill>
                  <a:schemeClr val="bg1"/>
                </a:solidFill>
              </a:rPr>
              <a:t>http_referer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http_referer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https://www.drom.ru/              </a:t>
            </a:r>
            <a:r>
              <a:rPr lang="ru-RU" sz="2000" b="1" dirty="0">
                <a:solidFill>
                  <a:schemeClr val="bg1"/>
                </a:solidFill>
              </a:rPr>
              <a:t>		</a:t>
            </a:r>
            <a:r>
              <a:rPr lang="en-US" sz="2000" b="1" dirty="0">
                <a:solidFill>
                  <a:schemeClr val="bg1"/>
                </a:solidFill>
              </a:rPr>
              <a:t>29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https://yandex.ru/</a:t>
            </a:r>
            <a:r>
              <a:rPr lang="ru-RU" sz="2000" b="1" dirty="0">
                <a:solidFill>
                  <a:schemeClr val="bg1"/>
                </a:solidFill>
              </a:rPr>
              <a:t>		</a:t>
            </a:r>
            <a:r>
              <a:rPr lang="en-US" sz="2000" b="1" dirty="0">
                <a:solidFill>
                  <a:schemeClr val="bg1"/>
                </a:solidFill>
              </a:rPr>
              <a:t>              3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https://www.drom.ru/reviews/    	 2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https://newadmin.drom.ru/       </a:t>
            </a:r>
            <a:r>
              <a:rPr lang="ru-RU" sz="2000" b="1" dirty="0">
                <a:solidFill>
                  <a:schemeClr val="bg1"/>
                </a:solidFill>
              </a:rPr>
              <a:t>	</a:t>
            </a:r>
            <a:r>
              <a:rPr lang="en-US" sz="2000" b="1" dirty="0">
                <a:solidFill>
                  <a:schemeClr val="bg1"/>
                </a:solidFill>
              </a:rPr>
              <a:t> 1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https://auto.drom.ru/region25/   </a:t>
            </a:r>
            <a:r>
              <a:rPr lang="ru-RU" sz="2000" b="1" dirty="0">
                <a:solidFill>
                  <a:schemeClr val="bg1"/>
                </a:solidFill>
              </a:rPr>
              <a:t>	</a:t>
            </a:r>
            <a:r>
              <a:rPr lang="en-US" sz="2000" b="1" dirty="0">
                <a:solidFill>
                  <a:schemeClr val="bg1"/>
                </a:solidFill>
              </a:rPr>
              <a:t> 1</a:t>
            </a:r>
            <a:endParaRPr lang="ru-RU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Uri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/reviews/           			42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/reviews/</a:t>
            </a:r>
            <a:r>
              <a:rPr lang="en-US" sz="2000" b="1" dirty="0" err="1">
                <a:solidFill>
                  <a:schemeClr val="bg1"/>
                </a:solidFill>
              </a:rPr>
              <a:t>suzuki</a:t>
            </a:r>
            <a:r>
              <a:rPr lang="en-US" sz="2000" b="1" dirty="0">
                <a:solidFill>
                  <a:schemeClr val="bg1"/>
                </a:solidFill>
              </a:rPr>
              <a:t>/    			 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A20EA9CC-5665-41E4-A1B8-6EB2A9751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40706" y="4509160"/>
            <a:ext cx="6666575" cy="57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-1447800" y="1282618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 extrusionOk="0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81259" y="-23357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 extrusionOk="0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601937" y="7681603"/>
            <a:ext cx="5214911" cy="4941128"/>
          </a:xfrm>
          <a:custGeom>
            <a:avLst/>
            <a:gdLst/>
            <a:ahLst/>
            <a:cxnLst/>
            <a:rect l="l" t="t" r="r" b="b"/>
            <a:pathLst>
              <a:path w="5214911" h="4941128" extrusionOk="0">
                <a:moveTo>
                  <a:pt x="0" y="0"/>
                </a:moveTo>
                <a:lnTo>
                  <a:pt x="5214911" y="0"/>
                </a:lnTo>
                <a:lnTo>
                  <a:pt x="5214911" y="4941128"/>
                </a:lnTo>
                <a:lnTo>
                  <a:pt x="0" y="494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Изображение выглядит как Шрифт, текст, Графика, снимок экран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934" y="884318"/>
            <a:ext cx="4081957" cy="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2223" y="369859"/>
            <a:ext cx="126778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Решение проблемы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</a:t>
            </a:r>
            <a:r>
              <a:rPr lang="ru-RU" sz="48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Ретеншен</a:t>
            </a:r>
            <a:r>
              <a:rPr lang="ru-RU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2-ого дня</a:t>
            </a:r>
            <a:endParaRPr sz="4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4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CF7C-4962-4711-8EF6-ABD62EA35FE9}"/>
              </a:ext>
            </a:extLst>
          </p:cNvPr>
          <p:cNvSpPr txBox="1"/>
          <p:nvPr/>
        </p:nvSpPr>
        <p:spPr>
          <a:xfrm>
            <a:off x="8447314" y="7344229"/>
            <a:ext cx="435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8E1701-C6BB-4133-A04A-32C4B8A9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65" y="5069910"/>
            <a:ext cx="6596123" cy="52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FA33AB-0A3D-4878-818E-08FFCA98F52A}"/>
              </a:ext>
            </a:extLst>
          </p:cNvPr>
          <p:cNvSpPr txBox="1"/>
          <p:nvPr/>
        </p:nvSpPr>
        <p:spPr>
          <a:xfrm>
            <a:off x="444686" y="2038686"/>
            <a:ext cx="70591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Всего в группе А: 40239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Всего в группе B: 39829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Вернулись на второй день в группе А: 954 (2,37%)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Вернулись на второй день в группе B: 973 (2,44%)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Биноминальный односторонний тест с альтернативной </a:t>
            </a:r>
            <a:r>
              <a:rPr lang="ru-RU" sz="2000" dirty="0" err="1">
                <a:solidFill>
                  <a:schemeClr val="bg1"/>
                </a:solidFill>
              </a:rPr>
              <a:t>гиппотезой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A&lt;B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P-value: 0.34</a:t>
            </a:r>
            <a:r>
              <a:rPr lang="ru-RU" sz="2000" dirty="0">
                <a:solidFill>
                  <a:schemeClr val="bg1"/>
                </a:solidFill>
              </a:rPr>
              <a:t>, что значительно выше типичного уровня значимости 0.05 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2E690ABB-EAAC-4F9E-9215-2AA715AA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588" y="-54900"/>
            <a:ext cx="8519406" cy="67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8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896</Words>
  <Application>Microsoft Office PowerPoint</Application>
  <PresentationFormat>Произвольный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Figtree</vt:lpstr>
      <vt:lpstr>Calibri</vt:lpstr>
      <vt:lpstr>Courier New</vt:lpstr>
      <vt:lpstr>Roboto Medium</vt:lpstr>
      <vt:lpstr>Roboto</vt:lpstr>
      <vt:lpstr>Helvetica Neue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Roman Morshchinin</cp:lastModifiedBy>
  <cp:revision>21</cp:revision>
  <dcterms:created xsi:type="dcterms:W3CDTF">2006-08-16T00:00:00Z</dcterms:created>
  <dcterms:modified xsi:type="dcterms:W3CDTF">2024-07-25T07:26:20Z</dcterms:modified>
</cp:coreProperties>
</file>